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6" r:id="rId3"/>
    <p:sldId id="257" r:id="rId4"/>
    <p:sldId id="258" r:id="rId5"/>
    <p:sldId id="261" r:id="rId6"/>
    <p:sldId id="262" r:id="rId7"/>
    <p:sldId id="263" r:id="rId8"/>
    <p:sldId id="264" r:id="rId9"/>
    <p:sldId id="259" r:id="rId10"/>
    <p:sldId id="260"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18:41.13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146 892,'36'0,"-1"0,-17 0,17 0,0 0,0 16,0-16,18 0,-1 16,-34-16,53 0,-36 0,-17 0,52 0,-35 0,1 32,-1-32,0 0,1 0,16 17,-16-17,-1 0,0 0,35 15,-53-15,54 16,-36-16,18 0,0 0,0 0,0 0,18 17,-19-17,-16 0,17 0,0 0,-18 0,17 0,-17 15,-17-15,17 0,0 0,0 0,-17 0,17 16,1-16,-1 0,-17 0,17 0,0 0,0 0,-17 0,0 16,17-16,0 0,-17 0,17 0,-17 0,-1 0,19 0,16 0,-17 0,18 16,-18-16,53 0,-35 0,18 0,17 16,-35-16,35 0,-35 0,-18 0,1 0,-20 0,19 0,1 0,-1 0,0 0,18 0,-17 0,-1 0,0 0,0 0,18 0,35 0,-52 0,-1 0,-17 0,17 0,35 0,-35 0,-18 0,54 0,-18 0,0 0,0 0,0 0,17 0,-17 0,0 0,-18 0,1 0,-1 0,-18 0,19 0,-19 0,19 0,-2 0,19 0,17 0,-17 0,0 0,-17 0,-1 0,0 0,0 0,1 0,-19 0,1 0,17 0,0 0,1 0,-1 0,0 0,1 0,-2 0,1 0,0 0,1 0,-19 0,54 0,-36 0,0 0,18 0,0 0,-35 0,0 0,-1 0,1 0,-1 0,1 0,0 0,-1 0,1 0,0 0,17 0,0 0,-17 0,17 0,-1 0,2 0,-1-16,-17 0,-1 16,1 0,-18-16,18 16,-1-16,1 16,-18-15,0-2,35-14,-35 14,18-15,-1 16,1-16,0 1,-1-2,1 18,0-2,-18-14,0 14,0 1,0 1,0-2,0 1,-18 1,0-2,1 2,-1-1,-17-1,-1 2,19-2,-18-14,17 14,0 17,-17-16,17 1,-17-2,17 2,-16-1,-1-1,0 2,-1-18,19 18,-19-1,1-1,17 17,1-15,-18 15,35-16,-18 16,0-16,1 16,-1 0,-17-16,17 16,-17-16,0 0,35 0,-36 16,19-16,-1 16,0-16,-17 0,-18-1,18 17,35-15,-17 15,0-16,-1 16,0 0,-17 0,0 0,17 0,0 0,-17 0,18 0,-54-17,0 17,-17 0,18 0,-18 0,17 0,-16-15,51 15,-16 0,-1 0,0 0,-18 0,1 0,-19 0,19 0,-18 0,35 0,1 0,-1 0,18 0,-1 0,-17-16,18 16,18 0,-19 0,19 0,-19 0,19 0,-19 0,19 0,-18 0,17 0,0 0,-52 0,17 0,17-16,-33 16,34 0,-1 0,-17 0,18 0,0 0,0 0,-1-16,1 16,0 0,0 0,17 0,-17 0,-1 0,-17 0,18 0,-18 0,0 0,1 0,17 0,0 0,0 0,-18 0,0 0,17 0,1 0,-35-16,17 16,17 0,-17 0,18 0,0 0,-18 0,0 0,19 0,-19 0,18 0,-1 0,-17 0,18 0,-53 0,35 0,0 0,0 0,18 0,-18 0,18 0,-36 0,37 0,-1 0,17 0,0 0,-17 0,17 0,1 0,-1 0,1 0,-1 0,0 0,1 0,-1 0,0 0,1 0,-19 0,1 0,0 0,0 16,17-16,-17 0,17 0,0 0,1 16,-1-16,0 0,1 0,-1 0,1 0,-1 0,0 0,1 0,-1 0,1 0,0 16,-1-16,0 0,1 0,17 16,-18-16,1 0,-1 0,0 0,1 15,-1-15,0 0,1 17,-1-17,0 16,1-1,-1-15,0 0,18 17,-17-17,-1 16,18 0,0 0,0 0,0 0,0 0,0 0,0 0,0 0,0-1,0 2,0-1,0-1,0 2,0-1,0-1,0 2,0-1,0-1,18 2,-18 14,17-14,1 14,-18-14,18-2,-1 18,1-18,-18 2,0-2,18 1,-1-16,1 17,0-2,-1-15,-17 16,18-16,-18 17,18-17,-1 15,1 1,17 1,-17-2,-1-15,-17 16,17 1,1-17,-1 15,1 1,0 0,17-16,0 16,-17 0,-1 0,1-16,17 16,-35 1,18-17,0 15,-1-15,-17 16,18-16,-1 0,1 0,0 0,-1 0</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43:54.703"/>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1253 20,'-18'0,"-17"0,0 0,-18 0,18 0,-1 0,19 0,-1 0,-17-18,17 18,-17 0,17 0,-17 0,0 0,-1 0,-17 0,18 0,18 18,-19-18,1 18,0-1,-1 1,19-18,-18 0,35 17,-18-17,0 18,18 0,-17-1,-19 1,19 0,-1-1,0 19,-17 16,0 1,17-17,1 17,-36 17,17 36,1-71,35 18,-53 18,36-36,-1 18,0 0,18 17,-17-17,17-17,0 16,0-16,0-1,0 0,0-17,0 0,0-1,0 19,0-1,0-18,17 19,-17-19,18 19,0-1,-1 0,18 18,-17 0,0-18,-1 1,1 34,35-35,-35 1,-1 17,1-36,0 19,17-1,-18 0,19 0,-1-17,-17 17,35 18,-18-18,35 1,-17-1,-17 0,34 18,-35-18,18 1,18-1,-1 18,1-18,-18 1,0-19,-18 1,36-1,-36 1,0 0,0-1,1 1,-1-18,0 53,18-35,18-1,-36 1,-17-18,35 17,-18 1,-17 0,-1-18,18 0,1 17,-19 1,1-18,0 0,-18 18,17-18,-17 17,-53-52,-35 0,-53-71,53 35,0-17,-1 18,37 34,-1-17,17 0,-34 18,35-35,-18 17,17 17,-34-34,17 17,-18-35,-35-18,54 53,-19-53,36 36,-36-1,36 18,-36-17,36 17,0-18,0 36,-1 0,19-1,-19 19,1-19,17 1,18 17,-17-17,17 0,-36-18,19 18,17-18,-18 18,1-36,17 53,-18-52,0 35,18-1,0-17,0 18,0 0,0-18,0 0,0 18,0-1,0 1,0 17,0 1,18 17,-18-35,35 17,-17 0,-1 1,19-1,-19 18,19 0,-1 0,0 0,-17 0,17 0,-17 0,-1 0,-17-18,36 18,-19 0,1 0,0 0,-1 0,1 0,0 0,-1 0,1 18,-1-18,1 18,-18-1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33.108"/>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1199,'18'0,"0"0,-1 18,1-18,-18 17,17-17,1 0,0 0,17 0,36 0,87 0,72-70,87-18,54-36,17-35,141-17,-71-53,-17 105,-105 1,-90 35,-52 35,-141 35,-35 18,-18 18</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34.386"/>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34.50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2999,'0'0,"35"18,-35-1,53 19,35 52,-35-71,-17 19,52 34,-53-34,0-1,18-18,-17 19,-1-19,0 1,-17-18,17 0,0 0,36 0,70 0,159-88,17-71,230-88,212-159,211-17,0-71,0 0,0 71,-229 106,-194 87,-300 124,-159 53</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39.04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0,'53'0,"0"0,35 0,18 0,-35 0,35 0,17 0,-17 0,35 0,-53 36,18-36,-35 0,17 0,-18 17,1-17,0 0,-19 18,19-18,52 0,-34 0,-19 18,-17-18,35 0,-35 17,0-17,18 0,-36 0,36 18,-36-18,0 0,18 0,35 0,-52 0,34 0,-17 0,35 0,-35 0,0 0,35 0,-35 17,18-17,-1 0,-17 0,-35 0,-1 0,1 0,0 0,-1 0,19 0,-19 0,19 0,-1 0,0 0,18 18,-18-18,1 0,-19 0,1 0,-1 0,1 0,0 0,35 18,17-18,-52 0,52 0,-34 0,17 0,-18 0,0 0,0 0,-17 0,0 0,17 0,18 0,17 0,-52 0,17 0,1 0,17 0,17 0,-35 0,18 0,-17 0,17 35,17-35,36 0,-36 0,1 0,-18 0,18 0,-1 0,-17 0,0 0,-18 0,53 0,-52 0,17 0,-1 0,1 0,18 0,-18 0,-18 0,18 0,0 0,0 0,17 0,1 0,-18 0,35 0,-35 0,53 0,-36 0,36 0,-18 0,-35 0,36 0,-19 0,18 0,-35 0,18 0,-36 0,18 0,18 0,-19 0,1 0,0 0,0 0,18 0,-1 0,-17 0,35 0,-17 0,-18 0,35 0,18 0,-36 0,1 0,-36 0,18 0,0 0,-18 0,1 0,17 0,0 0,-1 0,-16 0,17 0,-18 0,0 0,0 0,1 0,-1 0,0 0,1 0,-1 0,18 0,-18 0,0 0,36 0,-53 0,17 0,0 0,0 0,1 0,-1 0,0 0,0 0,1 0,-1 0,-17 0,52 0,-52 0,0 0,17 0,-18 0,1 0,0 0,-1 0,1 0,0 0,17 0,-17 0,17 0,18 0,-18 0,18 0,-18 0,0 0,1 0,-1 0,-17 0,-1 0,19 0,-19 0,1 0,17 0,0 0,18 0,-17 0,-1 0,0 0,0 0,18 0,-17 0,-1 0,18 0,0 0,-18 0,18 0,-18 0,-17 0,17 0,-17 0,-1 0,1 0,0 0,-1 0,19 0,-19 0,19 0,-1 0,0 0,-17 0,17 0,-17 0,-1 0,1 0,0 0,-1 0,18 0,-17 0,0 0,-1 0,1 0,0 0,-1 0,19 0,-19 0,1 0,0 0,17 0,-18 0,19 0,-19 0,1 0,0 0,17 0,-17 0,17 0,0 0,0 18,-17-18,0 0,17 0,-17 0,17 0,-35 17,17-17,19 0,-1 0,-17 0,17 0,0 0,-17 0,0 0,17 0,-18 0,1 0,0 0,17 0,0 0,-17 0,17 0,0 0,1 0,-19 0,1 0,0 0,17 0,-17 0,17 0,-18 0,1 0,0 0,-1 0,1 0,0 0,17 0,0 0,-17 0,17 0,0 0,1 0,-19 0,1 0,0 0,-1 0,1 0,0 0,17 0,0 0,-17 0,17 0,0 0,1 0,-1 0,0 0,0 0,1 0,-19 0,19 0,-1 0,-17 0,17 0,53 0,-53 0,1 0,-1 0,0 0,0 0,1 0,-1 0,18 0,-18 0,0 0,18 0,18 0,-18 0,0 0,0 0,-18 0,18 0,17 0,-52 0,0 0,-1 0,1 0,0 0,17 0,0 0,0 0,-17 0,17 0,1 0,-1 0,0 0,0 0,1 0,-1 0,18 0,0 0,17 0,-34 0,17 0,-1 0,1 0,36 0,-36 0,17 0,1 0,-18 0,-1 0,19 0,-36 0,36 0,-54 0,1 0,17 0,1 0,-1 0,-17 0,-1 0,1 0,-18 18</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44.029"/>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71 0,'-18'0,"18"18,-17-1,17 1,-18 35,0 17,18-17,0 0,0 18,0-1,0-34,0 17,0-1,0 1,0 0,0 18,0 35,0 0,0-1,0 1,0 71</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44.477"/>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582 776,'-17'0,"-19"-35,-52-53,0-54,-18 19,-35-71,35 0</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45.202"/>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0,'18'0,"-18"35,0 0,17 18,-17 0,0 35,0-17,0 17,0 36,0-36,0 18,0-36,0 36,18-18,-18 18,0-35,18 52,-18-17,0-36,0 19,0-37,0 1,0-17,17 17,-17-18,0 0,0 0,0 1,0-19,0 1,0 0,0-1,18 1,-1 17,-17 0,18 1,-18-19,18 1,-18 0,17-1,-17 1,0 0,0-1,18-17</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traceFormat>
        <inkml:channelProperties>
          <inkml:channelProperty channel="X" name="resolution" value="55.81395" units="1/cm"/>
          <inkml:channelProperty channel="Y" name="resolution" value="55.95855" units="1/cm"/>
        </inkml:channelProperties>
      </inkml:inkSource>
      <inkml:timestamp xml:id="ts0" timeString="2020-07-15T03:37:46.476"/>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106 788,'0'0,"35"-247,-35 35,0 71,17 88,-17-17,0 34,0 19,0-1,0 71,0 106,0 53,0 34,0 1,0-35,0 0,0-1,0-34,0-71,0 52,0-140,0 0,0-36,0-53,0 1,0-36,0 0,0-105,-17 52,-18-18,-18-34,53 123,-18-1,18 72,0-1,0 0,0 1,0-1,0 1,0-1,-18 0,18 1,-17 17</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352790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135223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330731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6881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3804639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621578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1755312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3847361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71715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901932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4241545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610936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597594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3063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452425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263028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3CF49D1-0151-4398-99FF-A5D1B9EE2DC3}" type="datetimeFigureOut">
              <a:rPr lang="en-IN" smtClean="0"/>
              <a:pPr/>
              <a:t>08-08-2020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252DB10-879C-42EB-8252-A8EAFCDE1256}" type="slidenum">
              <a:rPr lang="en-IN" smtClean="0"/>
              <a:pPr/>
              <a:t>‹#›</a:t>
            </a:fld>
            <a:endParaRPr lang="en-IN"/>
          </a:p>
        </p:txBody>
      </p:sp>
    </p:spTree>
    <p:extLst>
      <p:ext uri="{BB962C8B-B14F-4D97-AF65-F5344CB8AC3E}">
        <p14:creationId xmlns:p14="http://schemas.microsoft.com/office/powerpoint/2010/main" val="421683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3CF49D1-0151-4398-99FF-A5D1B9EE2DC3}" type="datetimeFigureOut">
              <a:rPr lang="en-IN" smtClean="0"/>
              <a:pPr/>
              <a:t>08-08-2020</a:t>
            </a:fld>
            <a:endParaRPr lang="en-IN"/>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252DB10-879C-42EB-8252-A8EAFCDE1256}" type="slidenum">
              <a:rPr lang="en-IN" smtClean="0"/>
              <a:pPr/>
              <a:t>‹#›</a:t>
            </a:fld>
            <a:endParaRPr lang="en-IN"/>
          </a:p>
        </p:txBody>
      </p:sp>
    </p:spTree>
    <p:extLst>
      <p:ext uri="{BB962C8B-B14F-4D97-AF65-F5344CB8AC3E}">
        <p14:creationId xmlns:p14="http://schemas.microsoft.com/office/powerpoint/2010/main" val="400264708"/>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image" Target="../media/image8.emf"/><Relationship Id="rId18" Type="http://schemas.openxmlformats.org/officeDocument/2006/relationships/customXml" Target="../ink/ink10.xml"/><Relationship Id="rId3" Type="http://schemas.openxmlformats.org/officeDocument/2006/relationships/image" Target="../media/image3.emf"/><Relationship Id="rId7" Type="http://schemas.openxmlformats.org/officeDocument/2006/relationships/image" Target="../media/image5.emf"/><Relationship Id="rId12" Type="http://schemas.openxmlformats.org/officeDocument/2006/relationships/customXml" Target="../ink/ink7.xml"/><Relationship Id="rId17" Type="http://schemas.openxmlformats.org/officeDocument/2006/relationships/image" Target="../media/image10.emf"/><Relationship Id="rId2" Type="http://schemas.openxmlformats.org/officeDocument/2006/relationships/customXml" Target="../ink/ink2.xml"/><Relationship Id="rId16"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image" Target="../media/image7.emf"/><Relationship Id="rId5" Type="http://schemas.openxmlformats.org/officeDocument/2006/relationships/image" Target="../media/image4.emf"/><Relationship Id="rId15" Type="http://schemas.openxmlformats.org/officeDocument/2006/relationships/image" Target="../media/image9.emf"/><Relationship Id="rId10" Type="http://schemas.openxmlformats.org/officeDocument/2006/relationships/customXml" Target="../ink/ink6.xml"/><Relationship Id="rId19" Type="http://schemas.openxmlformats.org/officeDocument/2006/relationships/image" Target="../media/image11.emf"/><Relationship Id="rId4" Type="http://schemas.openxmlformats.org/officeDocument/2006/relationships/customXml" Target="../ink/ink3.xml"/><Relationship Id="rId9" Type="http://schemas.openxmlformats.org/officeDocument/2006/relationships/image" Target="../media/image6.emf"/><Relationship Id="rId14" Type="http://schemas.openxmlformats.org/officeDocument/2006/relationships/customXml" Target="../ink/ink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F882-AB6C-4303-A57D-7E10C9BDD455}"/>
              </a:ext>
            </a:extLst>
          </p:cNvPr>
          <p:cNvSpPr>
            <a:spLocks noGrp="1"/>
          </p:cNvSpPr>
          <p:nvPr>
            <p:ph type="ctrTitle"/>
          </p:nvPr>
        </p:nvSpPr>
        <p:spPr/>
        <p:txBody>
          <a:bodyPr/>
          <a:lstStyle/>
          <a:p>
            <a:r>
              <a:rPr lang="en-IN" dirty="0"/>
              <a:t>The Rattrap</a:t>
            </a:r>
          </a:p>
        </p:txBody>
      </p:sp>
      <p:sp>
        <p:nvSpPr>
          <p:cNvPr id="3" name="Subtitle 2">
            <a:extLst>
              <a:ext uri="{FF2B5EF4-FFF2-40B4-BE49-F238E27FC236}">
                <a16:creationId xmlns:a16="http://schemas.microsoft.com/office/drawing/2014/main" id="{9F199214-2486-452C-A99D-C8949341A86B}"/>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91509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B45CB-E36E-4356-B89F-CF7D283B227E}"/>
              </a:ext>
            </a:extLst>
          </p:cNvPr>
          <p:cNvSpPr>
            <a:spLocks noGrp="1"/>
          </p:cNvSpPr>
          <p:nvPr>
            <p:ph idx="1"/>
          </p:nvPr>
        </p:nvSpPr>
        <p:spPr>
          <a:xfrm>
            <a:off x="400050" y="495300"/>
            <a:ext cx="11449050" cy="6057900"/>
          </a:xfrm>
        </p:spPr>
        <p:txBody>
          <a:bodyPr>
            <a:normAutofit/>
          </a:bodyPr>
          <a:lstStyle/>
          <a:p>
            <a:pPr fontAlgn="base"/>
            <a:r>
              <a:rPr lang="en-US" dirty="0"/>
              <a:t>The ironmaster then sends his daughter who persuades him to go home with her. She notices his uncouth appearance and thinks that either he has stolen something or he has escaped from jail.</a:t>
            </a:r>
          </a:p>
          <a:p>
            <a:pPr fontAlgn="base"/>
            <a:r>
              <a:rPr lang="en-US" dirty="0"/>
              <a:t>The Peddler is scrubbed, bathed, given a haircut, a shave and a suit of old clothes of the ironmaster. In the morning light, the iron master realizes he is mistaken and that he is not the Captain. He wants to call the Sheriff. The peddler is agitated and breaks out that the world is rattrap and he too is sure to be caught in it. The ironmaster is amused but orders him out. The compassionate </a:t>
            </a:r>
            <a:r>
              <a:rPr lang="en-US" dirty="0" err="1"/>
              <a:t>Edla</a:t>
            </a:r>
            <a:r>
              <a:rPr lang="en-US" dirty="0"/>
              <a:t> convinces her father that he should spend the Christmas day with him.</a:t>
            </a:r>
          </a:p>
          <a:p>
            <a:pPr fontAlgn="base"/>
            <a:r>
              <a:rPr lang="en-US" dirty="0"/>
              <a:t>The Peddler spends the whole of Christmas Eve eating and sleeping. The next day at church, </a:t>
            </a:r>
            <a:r>
              <a:rPr lang="en-US" dirty="0" err="1"/>
              <a:t>Edla</a:t>
            </a:r>
            <a:r>
              <a:rPr lang="en-US" dirty="0"/>
              <a:t> and her father come to know that the Peddler is a thief who stole thirty kroners from the poor crofter.</a:t>
            </a:r>
          </a:p>
          <a:p>
            <a:pPr fontAlgn="base"/>
            <a:r>
              <a:rPr lang="en-US" dirty="0"/>
              <a:t>Back home, they found a letter addressed to </a:t>
            </a:r>
            <a:r>
              <a:rPr lang="en-US" dirty="0" err="1"/>
              <a:t>Edla</a:t>
            </a:r>
            <a:r>
              <a:rPr lang="en-US" dirty="0"/>
              <a:t>, signed as Captain Von Stahl and a rattrap as a gift from the crofter. In the rattrap were the three ten kroner notes of the crofter.</a:t>
            </a:r>
          </a:p>
          <a:p>
            <a:endParaRPr lang="en-IN" dirty="0"/>
          </a:p>
        </p:txBody>
      </p:sp>
      <mc:AlternateContent xmlns:mc="http://schemas.openxmlformats.org/markup-compatibility/2006">
        <mc:Choice xmlns:p14="http://schemas.microsoft.com/office/powerpoint/2010/main" Requires="p14">
          <p:contentPart p14:bwMode="auto" r:id="rId2">
            <p14:nvContentPartPr>
              <p14:cNvPr id="2050" name="Ink 2"/>
              <p14:cNvContentPartPr>
                <a14:cpLocks xmlns:a14="http://schemas.microsoft.com/office/drawing/2010/main" noRot="1" noChangeAspect="1" noEditPoints="1" noChangeArrowheads="1" noChangeShapeType="1"/>
              </p14:cNvContentPartPr>
              <p14:nvPr/>
            </p14:nvContentPartPr>
            <p14:xfrm>
              <a:off x="469900" y="438150"/>
              <a:ext cx="1428750" cy="450850"/>
            </p14:xfrm>
          </p:contentPart>
        </mc:Choice>
        <mc:Fallback>
          <p:pic>
            <p:nvPicPr>
              <p:cNvPr id="2050" name="Ink 2"/>
              <p:cNvPicPr>
                <a:picLocks noRot="1" noChangeAspect="1" noEditPoints="1" noChangeArrowheads="1" noChangeShapeType="1"/>
              </p:cNvPicPr>
              <p:nvPr/>
            </p:nvPicPr>
            <p:blipFill>
              <a:blip r:embed="rId3"/>
              <a:stretch>
                <a:fillRect/>
              </a:stretch>
            </p:blipFill>
            <p:spPr>
              <a:xfrm>
                <a:off x="454065" y="374107"/>
                <a:ext cx="1460060" cy="578937"/>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2051" name="Ink 3"/>
              <p14:cNvContentPartPr>
                <a14:cpLocks xmlns:a14="http://schemas.microsoft.com/office/drawing/2010/main" noRot="1" noChangeAspect="1" noEditPoints="1" noChangeArrowheads="1" noChangeShapeType="1"/>
              </p14:cNvContentPartPr>
              <p14:nvPr/>
            </p14:nvContentPartPr>
            <p14:xfrm>
              <a:off x="687388" y="11850688"/>
              <a:ext cx="0" cy="0"/>
            </p14:xfrm>
          </p:contentPart>
        </mc:Choice>
        <mc:Fallback>
          <p:pic>
            <p:nvPicPr>
              <p:cNvPr id="2051" name="Ink 3"/>
              <p:cNvPicPr>
                <a:picLocks noRot="1" noChangeAspect="1" noEditPoints="1" noChangeArrowheads="1" noChangeShapeType="1"/>
              </p:cNvPicPr>
              <p:nvPr/>
            </p:nvPicPr>
            <p:blipFill>
              <a:blip r:embed="rId5"/>
              <a:stretch>
                <a:fillRect/>
              </a:stretch>
            </p:blipFill>
            <p:spPr>
              <a:xfrm>
                <a:off x="687388" y="11850688"/>
                <a:ext cx="0" cy="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2052" name="Ink 4"/>
              <p14:cNvContentPartPr>
                <a14:cpLocks xmlns:a14="http://schemas.microsoft.com/office/drawing/2010/main" noRot="1" noChangeAspect="1" noEditPoints="1" noChangeArrowheads="1" noChangeShapeType="1"/>
              </p14:cNvContentPartPr>
              <p14:nvPr/>
            </p14:nvContentPartPr>
            <p14:xfrm>
              <a:off x="139700" y="1117600"/>
              <a:ext cx="2990850" cy="1238250"/>
            </p14:xfrm>
          </p:contentPart>
        </mc:Choice>
        <mc:Fallback>
          <p:pic>
            <p:nvPicPr>
              <p:cNvPr id="2052" name="Ink 4"/>
              <p:cNvPicPr>
                <a:picLocks noRot="1" noChangeAspect="1" noEditPoints="1" noChangeArrowheads="1" noChangeShapeType="1"/>
              </p:cNvPicPr>
              <p:nvPr/>
            </p:nvPicPr>
            <p:blipFill>
              <a:blip r:embed="rId7"/>
              <a:stretch>
                <a:fillRect/>
              </a:stretch>
            </p:blipFill>
            <p:spPr>
              <a:xfrm>
                <a:off x="123862" y="1054321"/>
                <a:ext cx="3022166" cy="1364807"/>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053" name="Ink 5"/>
              <p14:cNvContentPartPr>
                <a14:cpLocks xmlns:a14="http://schemas.microsoft.com/office/drawing/2010/main" noRot="1" noChangeAspect="1" noEditPoints="1" noChangeArrowheads="1" noChangeShapeType="1"/>
              </p14:cNvContentPartPr>
              <p14:nvPr/>
            </p14:nvContentPartPr>
            <p14:xfrm>
              <a:off x="4933950" y="2139950"/>
              <a:ext cx="5689600" cy="95250"/>
            </p14:xfrm>
          </p:contentPart>
        </mc:Choice>
        <mc:Fallback>
          <p:pic>
            <p:nvPicPr>
              <p:cNvPr id="2053" name="Ink 5"/>
              <p:cNvPicPr>
                <a:picLocks noRot="1" noChangeAspect="1" noEditPoints="1" noChangeArrowheads="1" noChangeShapeType="1"/>
              </p:cNvPicPr>
              <p:nvPr/>
            </p:nvPicPr>
            <p:blipFill>
              <a:blip r:embed="rId9"/>
              <a:stretch>
                <a:fillRect/>
              </a:stretch>
            </p:blipFill>
            <p:spPr>
              <a:xfrm>
                <a:off x="4918112" y="2077398"/>
                <a:ext cx="5720917" cy="220354"/>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054" name="Ink 6"/>
              <p14:cNvContentPartPr>
                <a14:cpLocks xmlns:a14="http://schemas.microsoft.com/office/drawing/2010/main" noRot="1" noChangeAspect="1" noEditPoints="1" noChangeArrowheads="1" noChangeShapeType="1"/>
              </p14:cNvContentPartPr>
              <p14:nvPr/>
            </p14:nvContentPartPr>
            <p14:xfrm>
              <a:off x="768350" y="2355850"/>
              <a:ext cx="25400" cy="482600"/>
            </p14:xfrm>
          </p:contentPart>
        </mc:Choice>
        <mc:Fallback>
          <p:pic>
            <p:nvPicPr>
              <p:cNvPr id="2054" name="Ink 6"/>
              <p:cNvPicPr>
                <a:picLocks noRot="1" noChangeAspect="1" noEditPoints="1" noChangeArrowheads="1" noChangeShapeType="1"/>
              </p:cNvPicPr>
              <p:nvPr/>
            </p:nvPicPr>
            <p:blipFill>
              <a:blip r:embed="rId11"/>
              <a:stretch>
                <a:fillRect/>
              </a:stretch>
            </p:blipFill>
            <p:spPr>
              <a:xfrm>
                <a:off x="752828" y="2292558"/>
                <a:ext cx="56092" cy="609184"/>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055" name="Ink 7"/>
              <p14:cNvContentPartPr>
                <a14:cpLocks xmlns:a14="http://schemas.microsoft.com/office/drawing/2010/main" noRot="1" noChangeAspect="1" noEditPoints="1" noChangeArrowheads="1" noChangeShapeType="1"/>
              </p14:cNvContentPartPr>
              <p14:nvPr/>
            </p14:nvContentPartPr>
            <p14:xfrm>
              <a:off x="539750" y="3378200"/>
              <a:ext cx="209550" cy="279400"/>
            </p14:xfrm>
          </p:contentPart>
        </mc:Choice>
        <mc:Fallback>
          <p:pic>
            <p:nvPicPr>
              <p:cNvPr id="2055" name="Ink 7"/>
              <p:cNvPicPr>
                <a:picLocks noRot="1" noChangeAspect="1" noEditPoints="1" noChangeArrowheads="1" noChangeShapeType="1"/>
              </p:cNvPicPr>
              <p:nvPr/>
            </p:nvPicPr>
            <p:blipFill>
              <a:blip r:embed="rId13"/>
              <a:stretch>
                <a:fillRect/>
              </a:stretch>
            </p:blipFill>
            <p:spPr>
              <a:xfrm>
                <a:off x="523935" y="3314912"/>
                <a:ext cx="240821" cy="405975"/>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056" name="Ink 8"/>
              <p14:cNvContentPartPr>
                <a14:cpLocks xmlns:a14="http://schemas.microsoft.com/office/drawing/2010/main" noRot="1" noChangeAspect="1" noEditPoints="1" noChangeArrowheads="1" noChangeShapeType="1"/>
              </p14:cNvContentPartPr>
              <p14:nvPr/>
            </p14:nvContentPartPr>
            <p14:xfrm>
              <a:off x="546100" y="2432050"/>
              <a:ext cx="69850" cy="800100"/>
            </p14:xfrm>
          </p:contentPart>
        </mc:Choice>
        <mc:Fallback>
          <p:pic>
            <p:nvPicPr>
              <p:cNvPr id="2056" name="Ink 8"/>
              <p:cNvPicPr>
                <a:picLocks noRot="1" noChangeAspect="1" noEditPoints="1" noChangeArrowheads="1" noChangeShapeType="1"/>
              </p:cNvPicPr>
              <p:nvPr/>
            </p:nvPicPr>
            <p:blipFill>
              <a:blip r:embed="rId15"/>
              <a:stretch>
                <a:fillRect/>
              </a:stretch>
            </p:blipFill>
            <p:spPr>
              <a:xfrm>
                <a:off x="530339" y="2368704"/>
                <a:ext cx="101014" cy="926791"/>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057" name="Ink 9"/>
              <p14:cNvContentPartPr>
                <a14:cpLocks xmlns:a14="http://schemas.microsoft.com/office/drawing/2010/main" noRot="1" noChangeAspect="1" noEditPoints="1" noChangeArrowheads="1" noChangeShapeType="1"/>
              </p14:cNvContentPartPr>
              <p14:nvPr/>
            </p14:nvContentPartPr>
            <p14:xfrm>
              <a:off x="762000" y="2546350"/>
              <a:ext cx="57150" cy="730250"/>
            </p14:xfrm>
          </p:contentPart>
        </mc:Choice>
        <mc:Fallback>
          <p:pic>
            <p:nvPicPr>
              <p:cNvPr id="2057" name="Ink 9"/>
              <p:cNvPicPr>
                <a:picLocks noRot="1" noChangeAspect="1" noEditPoints="1" noChangeArrowheads="1" noChangeShapeType="1"/>
              </p:cNvPicPr>
              <p:nvPr/>
            </p:nvPicPr>
            <p:blipFill>
              <a:blip r:embed="rId17"/>
              <a:stretch>
                <a:fillRect/>
              </a:stretch>
            </p:blipFill>
            <p:spPr>
              <a:xfrm>
                <a:off x="746478" y="2482630"/>
                <a:ext cx="87842" cy="857691"/>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058" name="Ink 10"/>
              <p14:cNvContentPartPr>
                <a14:cpLocks xmlns:a14="http://schemas.microsoft.com/office/drawing/2010/main" noRot="1" noChangeAspect="1" noEditPoints="1" noChangeArrowheads="1" noChangeShapeType="1"/>
              </p14:cNvContentPartPr>
              <p14:nvPr/>
            </p14:nvContentPartPr>
            <p14:xfrm>
              <a:off x="463550" y="3530600"/>
              <a:ext cx="692150" cy="1054100"/>
            </p14:xfrm>
          </p:contentPart>
        </mc:Choice>
        <mc:Fallback>
          <p:pic>
            <p:nvPicPr>
              <p:cNvPr id="2058" name="Ink 10"/>
              <p:cNvPicPr>
                <a:picLocks noRot="1" noChangeAspect="1" noEditPoints="1" noChangeArrowheads="1" noChangeShapeType="1"/>
              </p:cNvPicPr>
              <p:nvPr/>
            </p:nvPicPr>
            <p:blipFill>
              <a:blip r:embed="rId19"/>
              <a:stretch>
                <a:fillRect/>
              </a:stretch>
            </p:blipFill>
            <p:spPr>
              <a:xfrm>
                <a:off x="447721" y="3466934"/>
                <a:ext cx="723448" cy="1181431"/>
              </a:xfrm>
              <a:prstGeom prst="rect">
                <a:avLst/>
              </a:prstGeom>
            </p:spPr>
          </p:pic>
        </mc:Fallback>
      </mc:AlternateContent>
    </p:spTree>
    <p:extLst>
      <p:ext uri="{BB962C8B-B14F-4D97-AF65-F5344CB8AC3E}">
        <p14:creationId xmlns:p14="http://schemas.microsoft.com/office/powerpoint/2010/main" val="142841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CD7D-09BD-4635-918F-22A9B7BC7436}"/>
              </a:ext>
            </a:extLst>
          </p:cNvPr>
          <p:cNvSpPr>
            <a:spLocks noGrp="1"/>
          </p:cNvSpPr>
          <p:nvPr>
            <p:ph type="title"/>
          </p:nvPr>
        </p:nvSpPr>
        <p:spPr>
          <a:xfrm>
            <a:off x="913795" y="609601"/>
            <a:ext cx="10353761" cy="571500"/>
          </a:xfrm>
        </p:spPr>
        <p:txBody>
          <a:bodyPr/>
          <a:lstStyle/>
          <a:p>
            <a:r>
              <a:rPr lang="en-IN" dirty="0"/>
              <a:t>summary</a:t>
            </a:r>
          </a:p>
        </p:txBody>
      </p:sp>
      <p:sp>
        <p:nvSpPr>
          <p:cNvPr id="3" name="Content Placeholder 2">
            <a:extLst>
              <a:ext uri="{FF2B5EF4-FFF2-40B4-BE49-F238E27FC236}">
                <a16:creationId xmlns:a16="http://schemas.microsoft.com/office/drawing/2014/main" id="{A7641267-81A0-4011-BD85-94D04DA98BDA}"/>
              </a:ext>
            </a:extLst>
          </p:cNvPr>
          <p:cNvSpPr>
            <a:spLocks noGrp="1"/>
          </p:cNvSpPr>
          <p:nvPr>
            <p:ph idx="1"/>
          </p:nvPr>
        </p:nvSpPr>
        <p:spPr>
          <a:xfrm>
            <a:off x="400050" y="1323975"/>
            <a:ext cx="11391900" cy="5219700"/>
          </a:xfrm>
        </p:spPr>
        <p:txBody>
          <a:bodyPr>
            <a:noAutofit/>
          </a:bodyPr>
          <a:lstStyle/>
          <a:p>
            <a:pPr algn="just"/>
            <a:r>
              <a:rPr lang="en-US" sz="2200" b="0" i="0" dirty="0">
                <a:effectLst/>
                <a:latin typeface="Arial" panose="020B0604020202020204" pitchFamily="34" charset="0"/>
                <a:cs typeface="Arial" panose="020B0604020202020204" pitchFamily="34" charset="0"/>
              </a:rPr>
              <a:t>The story begins with a rattrap peddler who is in a rugged condition. He is dressed in rags and is very frail and looks starved. We learn he has no home and sometimes even begs and steals to survive in the world. He leads a lonely life with no one to care about him. One fine day, it strikes to him that this whole world is a rattrap itself. If we touch it, it will trap us and never let us go. He goes on to think that there are people out there who are already in this rattrap and reaching for the bait. On one cold evening, he reaches at a cottage to ask for shelter. An old crofter lived in that cottage who took in the peddler.</a:t>
            </a:r>
          </a:p>
          <a:p>
            <a:pPr algn="just"/>
            <a:r>
              <a:rPr lang="en-US" sz="2200" b="0" i="0" dirty="0">
                <a:effectLst/>
                <a:latin typeface="Arial" panose="020B0604020202020204" pitchFamily="34" charset="0"/>
                <a:cs typeface="Arial" panose="020B0604020202020204" pitchFamily="34" charset="0"/>
              </a:rPr>
              <a:t>The crofter needed company so he welcomes the peddler. He gives him hot food and even tobacco to smoke. They play cards and start talking. The peddler learns that the crofter got thirty kronor for selling his cow which he keeps in a pouch on the window frame. The peddler leaves the next day but after seeing the crofter leave his cottage, he comes back to steal the pouch of money.</a:t>
            </a:r>
          </a:p>
          <a:p>
            <a:pPr marL="0" indent="0" algn="just">
              <a:buNone/>
            </a:pPr>
            <a:endParaRPr lang="en-I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4937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8308BA-24F0-46B3-AA1B-0E2783550167}"/>
              </a:ext>
            </a:extLst>
          </p:cNvPr>
          <p:cNvSpPr>
            <a:spLocks noGrp="1"/>
          </p:cNvSpPr>
          <p:nvPr>
            <p:ph idx="1"/>
          </p:nvPr>
        </p:nvSpPr>
        <p:spPr>
          <a:xfrm>
            <a:off x="381000" y="419099"/>
            <a:ext cx="11325225" cy="6296025"/>
          </a:xfrm>
        </p:spPr>
        <p:txBody>
          <a:bodyPr>
            <a:noAutofit/>
          </a:bodyPr>
          <a:lstStyle/>
          <a:p>
            <a:pPr algn="just"/>
            <a:r>
              <a:rPr lang="en-US" sz="2200" b="0" i="0" dirty="0">
                <a:effectLst/>
                <a:latin typeface="Arial" panose="020B0604020202020204" pitchFamily="34" charset="0"/>
                <a:cs typeface="Arial" panose="020B0604020202020204" pitchFamily="34" charset="0"/>
              </a:rPr>
              <a:t>After stealing it, he takes the woods to remain unsuspected. In the wood, the peddler meets an ironmaster who mistakes him to be his old comrade. He invites him over for Christmas but he refuses. After that, the ironmaster’s daughter, </a:t>
            </a:r>
            <a:r>
              <a:rPr lang="en-US" sz="2200" b="0" i="0" dirty="0" err="1">
                <a:effectLst/>
                <a:latin typeface="Arial" panose="020B0604020202020204" pitchFamily="34" charset="0"/>
                <a:cs typeface="Arial" panose="020B0604020202020204" pitchFamily="34" charset="0"/>
              </a:rPr>
              <a:t>Edla</a:t>
            </a:r>
            <a:r>
              <a:rPr lang="en-US" sz="2200" b="0" i="0" dirty="0">
                <a:effectLst/>
                <a:latin typeface="Arial" panose="020B0604020202020204" pitchFamily="34" charset="0"/>
                <a:cs typeface="Arial" panose="020B0604020202020204" pitchFamily="34" charset="0"/>
              </a:rPr>
              <a:t> visits him and insists him to stay with them. In between, he feels sorry for stealing the crofter’s money. They help the peddler get a makeover and dress him in nice clothes and shave his beard off. After this, the ironmaster realizes he has made a mistake; the peddler was not his comrade.</a:t>
            </a:r>
          </a:p>
          <a:p>
            <a:pPr algn="just"/>
            <a:r>
              <a:rPr lang="en-US" sz="2200" b="0" i="0" dirty="0">
                <a:effectLst/>
                <a:latin typeface="Arial" panose="020B0604020202020204" pitchFamily="34" charset="0"/>
                <a:cs typeface="Arial" panose="020B0604020202020204" pitchFamily="34" charset="0"/>
              </a:rPr>
              <a:t>Thus, the ironmaster thinks he is a fraud and decides to turn him in. However, </a:t>
            </a:r>
            <a:r>
              <a:rPr lang="en-US" sz="2200" b="0" i="0" dirty="0" err="1">
                <a:effectLst/>
                <a:latin typeface="Arial" panose="020B0604020202020204" pitchFamily="34" charset="0"/>
                <a:cs typeface="Arial" panose="020B0604020202020204" pitchFamily="34" charset="0"/>
              </a:rPr>
              <a:t>Edla</a:t>
            </a:r>
            <a:r>
              <a:rPr lang="en-US" sz="2200" b="0" i="0" dirty="0">
                <a:effectLst/>
                <a:latin typeface="Arial" panose="020B0604020202020204" pitchFamily="34" charset="0"/>
                <a:cs typeface="Arial" panose="020B0604020202020204" pitchFamily="34" charset="0"/>
              </a:rPr>
              <a:t> insists on letting him stay and celebrate Christmas with them. Her father agrees, and they celebrate Christmas together. Next day, the ironmaster and </a:t>
            </a:r>
            <a:r>
              <a:rPr lang="en-US" sz="2200" b="0" i="0" dirty="0" err="1">
                <a:effectLst/>
                <a:latin typeface="Arial" panose="020B0604020202020204" pitchFamily="34" charset="0"/>
                <a:cs typeface="Arial" panose="020B0604020202020204" pitchFamily="34" charset="0"/>
              </a:rPr>
              <a:t>Edla</a:t>
            </a:r>
            <a:r>
              <a:rPr lang="en-US" sz="2200" b="0" i="0" dirty="0">
                <a:effectLst/>
                <a:latin typeface="Arial" panose="020B0604020202020204" pitchFamily="34" charset="0"/>
                <a:cs typeface="Arial" panose="020B0604020202020204" pitchFamily="34" charset="0"/>
              </a:rPr>
              <a:t> learn that the peddler was a thief through the church about the incident at the old crofter’s. They head home in a hurry thinking he must have stolen all the silver. However, to their surprise, the peddler did not steal a thing. He left a note for </a:t>
            </a:r>
            <a:r>
              <a:rPr lang="en-US" sz="2200" b="0" i="0" dirty="0" err="1">
                <a:effectLst/>
                <a:latin typeface="Arial" panose="020B0604020202020204" pitchFamily="34" charset="0"/>
                <a:cs typeface="Arial" panose="020B0604020202020204" pitchFamily="34" charset="0"/>
              </a:rPr>
              <a:t>Edla</a:t>
            </a:r>
            <a:r>
              <a:rPr lang="en-US" sz="2200" b="0" i="0" dirty="0">
                <a:effectLst/>
                <a:latin typeface="Arial" panose="020B0604020202020204" pitchFamily="34" charset="0"/>
                <a:cs typeface="Arial" panose="020B0604020202020204" pitchFamily="34" charset="0"/>
              </a:rPr>
              <a:t> in the form a tiny rattrap. There was also a note thanking her for her kindness which saved him from the rattrap he got caught in. Most importantly, he also left the crofter’s money asking to return it to him.</a:t>
            </a:r>
          </a:p>
          <a:p>
            <a:pPr marL="0" indent="0" algn="just">
              <a:buNone/>
            </a:pPr>
            <a:endParaRPr lang="en-I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64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B749-428E-4E49-B022-598914BB6CAC}"/>
              </a:ext>
            </a:extLst>
          </p:cNvPr>
          <p:cNvSpPr>
            <a:spLocks noGrp="1"/>
          </p:cNvSpPr>
          <p:nvPr>
            <p:ph type="title"/>
          </p:nvPr>
        </p:nvSpPr>
        <p:spPr/>
        <p:txBody>
          <a:bodyPr/>
          <a:lstStyle/>
          <a:p>
            <a:r>
              <a:rPr lang="en-IN" dirty="0"/>
              <a:t>Author</a:t>
            </a:r>
          </a:p>
        </p:txBody>
      </p:sp>
      <p:sp>
        <p:nvSpPr>
          <p:cNvPr id="3" name="Content Placeholder 2">
            <a:extLst>
              <a:ext uri="{FF2B5EF4-FFF2-40B4-BE49-F238E27FC236}">
                <a16:creationId xmlns:a16="http://schemas.microsoft.com/office/drawing/2014/main" id="{C39056D0-FB44-431F-83F6-6E8101A1544A}"/>
              </a:ext>
            </a:extLst>
          </p:cNvPr>
          <p:cNvSpPr>
            <a:spLocks noGrp="1"/>
          </p:cNvSpPr>
          <p:nvPr>
            <p:ph idx="1"/>
          </p:nvPr>
        </p:nvSpPr>
        <p:spPr/>
        <p:txBody>
          <a:bodyPr>
            <a:normAutofit/>
          </a:bodyPr>
          <a:lstStyle/>
          <a:p>
            <a:pPr marL="0" indent="0" algn="just">
              <a:buNone/>
            </a:pPr>
            <a:r>
              <a:rPr lang="en-US" sz="2800" b="0" i="0" dirty="0">
                <a:effectLst/>
                <a:latin typeface="roboto"/>
              </a:rPr>
              <a:t>Selma Lagerlof (1858-1940) was a Swedish writer whose stories have been translated into many languages. This story is set in the middle of  the mines of Sweden which are rich in iron ore. The story is narrated in the manner of a fairy tale. It gives us the message that the emotions of love and acceptance can reform others.</a:t>
            </a:r>
            <a:endParaRPr lang="en-IN" sz="2800" dirty="0"/>
          </a:p>
        </p:txBody>
      </p:sp>
    </p:spTree>
    <p:extLst>
      <p:ext uri="{BB962C8B-B14F-4D97-AF65-F5344CB8AC3E}">
        <p14:creationId xmlns:p14="http://schemas.microsoft.com/office/powerpoint/2010/main" val="303821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86AD9-BBE1-4582-9AEF-1D64E54918E6}"/>
              </a:ext>
            </a:extLst>
          </p:cNvPr>
          <p:cNvSpPr>
            <a:spLocks noGrp="1"/>
          </p:cNvSpPr>
          <p:nvPr>
            <p:ph type="title"/>
          </p:nvPr>
        </p:nvSpPr>
        <p:spPr/>
        <p:txBody>
          <a:bodyPr/>
          <a:lstStyle/>
          <a:p>
            <a:r>
              <a:rPr lang="en-IN" b="1" u="sng" dirty="0"/>
              <a:t>Theme</a:t>
            </a:r>
            <a:br>
              <a:rPr lang="en-IN" b="1" dirty="0"/>
            </a:br>
            <a:endParaRPr lang="en-IN" dirty="0"/>
          </a:p>
        </p:txBody>
      </p:sp>
      <p:sp>
        <p:nvSpPr>
          <p:cNvPr id="3" name="Content Placeholder 2">
            <a:extLst>
              <a:ext uri="{FF2B5EF4-FFF2-40B4-BE49-F238E27FC236}">
                <a16:creationId xmlns:a16="http://schemas.microsoft.com/office/drawing/2014/main" id="{0DB4127C-2FA9-4723-8AA5-93B15342F038}"/>
              </a:ext>
            </a:extLst>
          </p:cNvPr>
          <p:cNvSpPr>
            <a:spLocks noGrp="1"/>
          </p:cNvSpPr>
          <p:nvPr>
            <p:ph idx="1"/>
          </p:nvPr>
        </p:nvSpPr>
        <p:spPr>
          <a:xfrm>
            <a:off x="285750" y="1190625"/>
            <a:ext cx="11068050" cy="5391150"/>
          </a:xfrm>
        </p:spPr>
        <p:txBody>
          <a:bodyPr>
            <a:normAutofit/>
          </a:bodyPr>
          <a:lstStyle/>
          <a:p>
            <a:pPr marL="0" indent="0" algn="just" fontAlgn="base">
              <a:buNone/>
            </a:pPr>
            <a:r>
              <a:rPr lang="en-US" dirty="0">
                <a:latin typeface="Arial" panose="020B0604020202020204" pitchFamily="34" charset="0"/>
                <a:cs typeface="Arial" panose="020B0604020202020204" pitchFamily="34" charset="0"/>
              </a:rPr>
              <a:t>The story is about an old disheartened peddler who is taken in and shown generosity by a young woman. Her generosity and kindness change his bitter attitude towards life. The peddler is a man who has fallen upon misfortune and now resorts to selling rattraps, begging, and thievery. He is very pessimistic about the world around him and sees the world as merely a “rat trap”. He believes that society tempts us with riches and fine things, and when we accept, we are caught in the trap and are left with nothing.</a:t>
            </a:r>
          </a:p>
          <a:p>
            <a:pPr marL="0" indent="0" algn="just" fontAlgn="base">
              <a:buNone/>
            </a:pPr>
            <a:endParaRPr lang="en-US" dirty="0">
              <a:latin typeface="Arial" panose="020B0604020202020204" pitchFamily="34" charset="0"/>
              <a:cs typeface="Arial" panose="020B0604020202020204" pitchFamily="34" charset="0"/>
            </a:endParaRPr>
          </a:p>
          <a:p>
            <a:pPr marL="0" indent="0" algn="just" fontAlgn="base">
              <a:buNone/>
            </a:pPr>
            <a:r>
              <a:rPr lang="en-US" dirty="0">
                <a:latin typeface="Arial" panose="020B0604020202020204" pitchFamily="34" charset="0"/>
                <a:cs typeface="Arial" panose="020B0604020202020204" pitchFamily="34" charset="0"/>
              </a:rPr>
              <a:t>The story conveys a universal message that the essential goodness in a human being can be awakened through love, respect, kindness and understanding. It highlights the human predicament. Material benefits are the traps that most human beings are prone to fall into. Human beings do have a tendency to redeem themselves from dishonest ways as does the peddler at the end of the story.</a:t>
            </a:r>
          </a:p>
          <a:p>
            <a:pPr marL="0" indent="0" algn="just">
              <a:buNone/>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676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87AA3-526F-4539-BCC1-C5D02645E076}"/>
              </a:ext>
            </a:extLst>
          </p:cNvPr>
          <p:cNvSpPr>
            <a:spLocks noGrp="1"/>
          </p:cNvSpPr>
          <p:nvPr>
            <p:ph idx="1"/>
          </p:nvPr>
        </p:nvSpPr>
        <p:spPr>
          <a:xfrm>
            <a:off x="838200" y="542925"/>
            <a:ext cx="10515600" cy="5634038"/>
          </a:xfrm>
        </p:spPr>
        <p:txBody>
          <a:bodyPr>
            <a:normAutofit/>
          </a:bodyPr>
          <a:lstStyle/>
          <a:p>
            <a:pPr marL="0" indent="0">
              <a:buNone/>
            </a:pPr>
            <a:r>
              <a:rPr lang="en-US" dirty="0"/>
              <a:t>This story is set amidst the mines of Sweden, rich in iron ore which figure large in the history of that country. The story is told somewhat in the manner of a fairy tale.</a:t>
            </a:r>
          </a:p>
          <a:p>
            <a:pPr marL="0" indent="0">
              <a:buNone/>
            </a:pPr>
            <a:endParaRPr lang="en-US" dirty="0"/>
          </a:p>
          <a:p>
            <a:pPr marL="0" indent="0">
              <a:buNone/>
            </a:pPr>
            <a:r>
              <a:rPr lang="en-US" sz="4000" b="1" dirty="0"/>
              <a:t>Characters:</a:t>
            </a:r>
            <a:r>
              <a:rPr lang="en-US" dirty="0"/>
              <a:t> </a:t>
            </a:r>
          </a:p>
          <a:p>
            <a:pPr fontAlgn="base"/>
            <a:r>
              <a:rPr lang="en-US" dirty="0"/>
              <a:t>A </a:t>
            </a:r>
            <a:r>
              <a:rPr lang="en-US" dirty="0" err="1"/>
              <a:t>peddlar</a:t>
            </a:r>
            <a:r>
              <a:rPr lang="en-US" dirty="0"/>
              <a:t> with rattraps.</a:t>
            </a:r>
          </a:p>
          <a:p>
            <a:pPr fontAlgn="base"/>
            <a:r>
              <a:rPr lang="en-US" dirty="0"/>
              <a:t>An Oldman: A crofter</a:t>
            </a:r>
          </a:p>
          <a:p>
            <a:pPr fontAlgn="base"/>
            <a:r>
              <a:rPr lang="en-US" dirty="0"/>
              <a:t>Master Smith in the </a:t>
            </a:r>
            <a:r>
              <a:rPr lang="en-US" dirty="0" err="1"/>
              <a:t>Ramsjo</a:t>
            </a:r>
            <a:r>
              <a:rPr lang="en-US" dirty="0"/>
              <a:t> Iron Mill in Sweden</a:t>
            </a:r>
          </a:p>
          <a:p>
            <a:pPr fontAlgn="base"/>
            <a:r>
              <a:rPr lang="en-US" dirty="0"/>
              <a:t>Helpers in the Mill: blacksmiths</a:t>
            </a:r>
          </a:p>
          <a:p>
            <a:pPr fontAlgn="base"/>
            <a:r>
              <a:rPr lang="en-US" dirty="0"/>
              <a:t>Iron mill owner</a:t>
            </a:r>
          </a:p>
          <a:p>
            <a:pPr fontAlgn="base"/>
            <a:r>
              <a:rPr lang="en-US" dirty="0" err="1"/>
              <a:t>Edla</a:t>
            </a:r>
            <a:r>
              <a:rPr lang="en-US" dirty="0"/>
              <a:t> </a:t>
            </a:r>
            <a:r>
              <a:rPr lang="en-US" dirty="0" err="1"/>
              <a:t>Willmansson</a:t>
            </a:r>
            <a:r>
              <a:rPr lang="en-US" dirty="0"/>
              <a:t> – daughter of the Iron Mill owner.</a:t>
            </a:r>
          </a:p>
          <a:p>
            <a:pPr marL="0" indent="0">
              <a:buNone/>
            </a:pPr>
            <a:endParaRPr lang="en-IN" dirty="0"/>
          </a:p>
        </p:txBody>
      </p:sp>
    </p:spTree>
    <p:extLst>
      <p:ext uri="{BB962C8B-B14F-4D97-AF65-F5344CB8AC3E}">
        <p14:creationId xmlns:p14="http://schemas.microsoft.com/office/powerpoint/2010/main" val="1022119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BD3-08E5-4E72-AD2E-6DF6148D8625}"/>
              </a:ext>
            </a:extLst>
          </p:cNvPr>
          <p:cNvSpPr>
            <a:spLocks noGrp="1"/>
          </p:cNvSpPr>
          <p:nvPr>
            <p:ph type="title"/>
          </p:nvPr>
        </p:nvSpPr>
        <p:spPr>
          <a:xfrm>
            <a:off x="913795" y="247651"/>
            <a:ext cx="10353761" cy="857250"/>
          </a:xfrm>
        </p:spPr>
        <p:txBody>
          <a:bodyPr/>
          <a:lstStyle/>
          <a:p>
            <a:r>
              <a:rPr lang="en-IN" dirty="0"/>
              <a:t>Vocabulary</a:t>
            </a:r>
          </a:p>
        </p:txBody>
      </p:sp>
      <p:sp>
        <p:nvSpPr>
          <p:cNvPr id="3" name="Content Placeholder 2">
            <a:extLst>
              <a:ext uri="{FF2B5EF4-FFF2-40B4-BE49-F238E27FC236}">
                <a16:creationId xmlns:a16="http://schemas.microsoft.com/office/drawing/2014/main" id="{29451141-6CEA-4277-A0BC-63E3EE9EB6DD}"/>
              </a:ext>
            </a:extLst>
          </p:cNvPr>
          <p:cNvSpPr>
            <a:spLocks noGrp="1"/>
          </p:cNvSpPr>
          <p:nvPr>
            <p:ph idx="1"/>
          </p:nvPr>
        </p:nvSpPr>
        <p:spPr>
          <a:xfrm>
            <a:off x="913795" y="1028701"/>
            <a:ext cx="10353762" cy="5343524"/>
          </a:xfrm>
        </p:spPr>
        <p:txBody>
          <a:bodyPr>
            <a:normAutofit lnSpcReduction="10000"/>
          </a:bodyPr>
          <a:lstStyle/>
          <a:p>
            <a:pPr marL="0" indent="0">
              <a:buNone/>
            </a:pPr>
            <a:r>
              <a:rPr lang="en-IN" b="1" i="0" dirty="0">
                <a:effectLst/>
                <a:latin typeface="roboto"/>
              </a:rPr>
              <a:t>Sunken: lowered</a:t>
            </a:r>
            <a:br>
              <a:rPr lang="en-IN" dirty="0"/>
            </a:br>
            <a:r>
              <a:rPr lang="en-IN" b="1" i="0" dirty="0">
                <a:effectLst/>
                <a:latin typeface="roboto"/>
              </a:rPr>
              <a:t>Gleamed: Shone</a:t>
            </a:r>
          </a:p>
          <a:p>
            <a:pPr marL="0" indent="0">
              <a:buNone/>
            </a:pPr>
            <a:r>
              <a:rPr lang="en-US" b="1" i="0" dirty="0">
                <a:effectLst/>
                <a:latin typeface="roboto"/>
              </a:rPr>
              <a:t>Vagabond: wanderer</a:t>
            </a:r>
            <a:br>
              <a:rPr lang="en-US" dirty="0"/>
            </a:br>
            <a:r>
              <a:rPr lang="en-US" b="1" i="0" dirty="0">
                <a:effectLst/>
                <a:latin typeface="roboto"/>
              </a:rPr>
              <a:t>Plods: walks heavily</a:t>
            </a:r>
            <a:endParaRPr lang="en-IN" b="1" dirty="0">
              <a:effectLst/>
              <a:latin typeface="roboto"/>
            </a:endParaRPr>
          </a:p>
          <a:p>
            <a:pPr marL="0" indent="0">
              <a:buNone/>
            </a:pPr>
            <a:r>
              <a:rPr lang="en-US" b="1" i="0" dirty="0">
                <a:effectLst/>
                <a:latin typeface="roboto"/>
              </a:rPr>
              <a:t>Dreary: dull</a:t>
            </a:r>
            <a:br>
              <a:rPr lang="en-US" dirty="0"/>
            </a:br>
            <a:r>
              <a:rPr lang="en-US" b="1" i="0" dirty="0">
                <a:effectLst/>
                <a:latin typeface="roboto"/>
              </a:rPr>
              <a:t>Plodding: walk heavily</a:t>
            </a:r>
            <a:br>
              <a:rPr lang="en-US" dirty="0"/>
            </a:br>
            <a:r>
              <a:rPr lang="en-US" b="1" i="0" dirty="0">
                <a:effectLst/>
                <a:latin typeface="roboto"/>
              </a:rPr>
              <a:t>Snare: trap</a:t>
            </a:r>
          </a:p>
          <a:p>
            <a:pPr marL="0" indent="0">
              <a:buNone/>
            </a:pPr>
            <a:r>
              <a:rPr lang="en-US" b="1" i="0" dirty="0">
                <a:effectLst/>
                <a:latin typeface="roboto"/>
              </a:rPr>
              <a:t>Trudging: walking slowly</a:t>
            </a:r>
            <a:br>
              <a:rPr lang="en-US" dirty="0"/>
            </a:br>
            <a:r>
              <a:rPr lang="en-US" b="1" i="0" dirty="0">
                <a:effectLst/>
                <a:latin typeface="roboto"/>
              </a:rPr>
              <a:t>Carved off: to divide something into parts</a:t>
            </a:r>
            <a:br>
              <a:rPr lang="en-US" dirty="0"/>
            </a:br>
            <a:r>
              <a:rPr lang="en-US" b="1" i="0" dirty="0" err="1">
                <a:effectLst/>
                <a:latin typeface="roboto"/>
              </a:rPr>
              <a:t>mjolis</a:t>
            </a:r>
            <a:r>
              <a:rPr lang="en-US" b="1" i="0" dirty="0">
                <a:effectLst/>
                <a:latin typeface="roboto"/>
              </a:rPr>
              <a:t>: a game played with playing cards</a:t>
            </a:r>
            <a:endParaRPr lang="en-US" b="1" dirty="0">
              <a:effectLst/>
              <a:latin typeface="roboto"/>
            </a:endParaRPr>
          </a:p>
          <a:p>
            <a:pPr marL="0" indent="0">
              <a:buNone/>
            </a:pPr>
            <a:r>
              <a:rPr lang="en-US" b="1" i="0" dirty="0">
                <a:effectLst/>
                <a:latin typeface="roboto"/>
              </a:rPr>
              <a:t>Crofter: A person who works on a rented  farm</a:t>
            </a:r>
            <a:br>
              <a:rPr lang="en-US" dirty="0"/>
            </a:br>
            <a:r>
              <a:rPr lang="en-US" b="1" i="0" dirty="0">
                <a:effectLst/>
                <a:latin typeface="roboto"/>
              </a:rPr>
              <a:t>Bossy: Latin word ‘</a:t>
            </a:r>
            <a:r>
              <a:rPr lang="en-US" b="1" i="0" dirty="0" err="1">
                <a:effectLst/>
                <a:latin typeface="roboto"/>
              </a:rPr>
              <a:t>bos</a:t>
            </a:r>
            <a:r>
              <a:rPr lang="en-US" b="1" i="0" dirty="0">
                <a:effectLst/>
                <a:latin typeface="roboto"/>
              </a:rPr>
              <a:t>’ used for a cow</a:t>
            </a:r>
            <a:br>
              <a:rPr lang="en-US" dirty="0"/>
            </a:br>
            <a:r>
              <a:rPr lang="en-US" b="1" i="0" dirty="0">
                <a:effectLst/>
                <a:latin typeface="roboto"/>
              </a:rPr>
              <a:t>Creamery: A factory that produces cheese and cream</a:t>
            </a:r>
            <a:br>
              <a:rPr lang="en-US" dirty="0"/>
            </a:br>
            <a:r>
              <a:rPr lang="en-US" b="1" i="0" dirty="0">
                <a:effectLst/>
                <a:latin typeface="roboto"/>
              </a:rPr>
              <a:t>Kronor: Currency of Sweden</a:t>
            </a:r>
            <a:endParaRPr lang="en-IN" b="1" i="0" dirty="0">
              <a:effectLst/>
              <a:latin typeface="roboto"/>
            </a:endParaRPr>
          </a:p>
          <a:p>
            <a:pPr marL="0" indent="0">
              <a:buNone/>
            </a:pPr>
            <a:endParaRPr lang="en-IN" dirty="0"/>
          </a:p>
        </p:txBody>
      </p:sp>
    </p:spTree>
    <p:extLst>
      <p:ext uri="{BB962C8B-B14F-4D97-AF65-F5344CB8AC3E}">
        <p14:creationId xmlns:p14="http://schemas.microsoft.com/office/powerpoint/2010/main" val="90509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7C6A61-0B3D-450B-BB67-DBDBDFF98264}"/>
              </a:ext>
            </a:extLst>
          </p:cNvPr>
          <p:cNvSpPr>
            <a:spLocks noGrp="1"/>
          </p:cNvSpPr>
          <p:nvPr>
            <p:ph idx="1"/>
          </p:nvPr>
        </p:nvSpPr>
        <p:spPr>
          <a:xfrm>
            <a:off x="390524" y="361950"/>
            <a:ext cx="11439525" cy="6191250"/>
          </a:xfrm>
        </p:spPr>
        <p:txBody>
          <a:bodyPr>
            <a:normAutofit fontScale="92500" lnSpcReduction="10000"/>
          </a:bodyPr>
          <a:lstStyle/>
          <a:p>
            <a:pPr marL="0" indent="0">
              <a:buNone/>
            </a:pPr>
            <a:r>
              <a:rPr lang="en-US" b="1" i="0" dirty="0">
                <a:effectLst/>
                <a:latin typeface="roboto"/>
              </a:rPr>
              <a:t>Incredulous: unbelieving</a:t>
            </a:r>
            <a:br>
              <a:rPr lang="en-US" dirty="0"/>
            </a:br>
            <a:r>
              <a:rPr lang="en-US" b="1" i="0" dirty="0">
                <a:effectLst/>
                <a:latin typeface="roboto"/>
              </a:rPr>
              <a:t>Stuffed: to fill up with something</a:t>
            </a:r>
          </a:p>
          <a:p>
            <a:pPr marL="0" indent="0">
              <a:buNone/>
            </a:pPr>
            <a:r>
              <a:rPr lang="en-US" b="1" i="0" dirty="0">
                <a:effectLst/>
                <a:latin typeface="roboto"/>
              </a:rPr>
              <a:t>Peddler: seller</a:t>
            </a:r>
            <a:br>
              <a:rPr lang="en-US" dirty="0"/>
            </a:br>
            <a:r>
              <a:rPr lang="en-US" b="1" i="0" dirty="0">
                <a:effectLst/>
                <a:latin typeface="roboto"/>
              </a:rPr>
              <a:t>Smashed: badly broken</a:t>
            </a:r>
            <a:endParaRPr lang="en-US" b="1" dirty="0">
              <a:effectLst/>
              <a:latin typeface="roboto"/>
            </a:endParaRPr>
          </a:p>
          <a:p>
            <a:pPr marL="0" indent="0">
              <a:buNone/>
            </a:pPr>
            <a:r>
              <a:rPr lang="en-US" b="1" i="0" dirty="0">
                <a:effectLst/>
                <a:latin typeface="roboto"/>
              </a:rPr>
              <a:t>Thickets: A dense group of bushes</a:t>
            </a:r>
            <a:br>
              <a:rPr lang="en-US" dirty="0"/>
            </a:br>
            <a:r>
              <a:rPr lang="en-US" b="1" i="0" dirty="0">
                <a:effectLst/>
                <a:latin typeface="roboto"/>
              </a:rPr>
              <a:t>Impenetrable: impassable</a:t>
            </a:r>
          </a:p>
          <a:p>
            <a:pPr marL="0" indent="0">
              <a:buNone/>
            </a:pPr>
            <a:r>
              <a:rPr lang="en-US" b="1" i="0" dirty="0">
                <a:effectLst/>
                <a:latin typeface="roboto"/>
              </a:rPr>
              <a:t>Gloom: dark</a:t>
            </a:r>
            <a:br>
              <a:rPr lang="en-US" dirty="0"/>
            </a:br>
            <a:r>
              <a:rPr lang="en-US" b="1" i="0" dirty="0">
                <a:effectLst/>
                <a:latin typeface="roboto"/>
              </a:rPr>
              <a:t>Despair: hopelessness</a:t>
            </a:r>
            <a:br>
              <a:rPr lang="en-US" dirty="0"/>
            </a:br>
            <a:r>
              <a:rPr lang="en-US" b="1" i="0" dirty="0">
                <a:effectLst/>
                <a:latin typeface="roboto"/>
              </a:rPr>
              <a:t>Thumping: the sound of some heavy object beating</a:t>
            </a:r>
            <a:br>
              <a:rPr lang="en-US" dirty="0"/>
            </a:br>
            <a:r>
              <a:rPr lang="en-US" b="1" i="0" dirty="0">
                <a:effectLst/>
                <a:latin typeface="roboto"/>
              </a:rPr>
              <a:t>Summoned: gathered</a:t>
            </a:r>
            <a:br>
              <a:rPr lang="en-US" dirty="0"/>
            </a:br>
            <a:r>
              <a:rPr lang="en-US" b="1" i="0" dirty="0">
                <a:effectLst/>
                <a:latin typeface="roboto"/>
              </a:rPr>
              <a:t>Stagger: To walk with difficulty</a:t>
            </a:r>
            <a:endParaRPr lang="en-US" b="1" dirty="0">
              <a:effectLst/>
              <a:latin typeface="roboto"/>
            </a:endParaRPr>
          </a:p>
          <a:p>
            <a:pPr marL="0" indent="0">
              <a:buNone/>
            </a:pPr>
            <a:r>
              <a:rPr lang="en-US" b="1" i="0" dirty="0">
                <a:effectLst/>
                <a:latin typeface="roboto"/>
              </a:rPr>
              <a:t>Forge: A shop where metal is heated</a:t>
            </a:r>
            <a:br>
              <a:rPr lang="en-US" dirty="0"/>
            </a:br>
            <a:r>
              <a:rPr lang="en-US" b="1" i="0" dirty="0">
                <a:effectLst/>
                <a:latin typeface="roboto"/>
              </a:rPr>
              <a:t>Barge: a long flat-bottomed boat for carrying freight on canals and rivers.</a:t>
            </a:r>
            <a:br>
              <a:rPr lang="en-US" dirty="0"/>
            </a:br>
            <a:r>
              <a:rPr lang="en-US" b="1" i="0" dirty="0">
                <a:effectLst/>
                <a:latin typeface="roboto"/>
              </a:rPr>
              <a:t>Scow: a flat-bottomed boat used for transporting cargo to and from ships in harbor.</a:t>
            </a:r>
            <a:br>
              <a:rPr lang="en-US" dirty="0"/>
            </a:br>
            <a:r>
              <a:rPr lang="en-US" b="1" i="0" dirty="0">
                <a:effectLst/>
                <a:latin typeface="roboto"/>
              </a:rPr>
              <a:t>sifted: descended lightly or sparsely as if sprinkled from a sieve</a:t>
            </a:r>
            <a:br>
              <a:rPr lang="en-US" dirty="0"/>
            </a:br>
            <a:r>
              <a:rPr lang="en-US" b="1" i="0" dirty="0" err="1">
                <a:effectLst/>
                <a:latin typeface="roboto"/>
              </a:rPr>
              <a:t>Smelter:A</a:t>
            </a:r>
            <a:r>
              <a:rPr lang="en-US" b="1" i="0" dirty="0">
                <a:effectLst/>
                <a:latin typeface="roboto"/>
              </a:rPr>
              <a:t> machine in which metal is melted to form into a shape</a:t>
            </a:r>
            <a:br>
              <a:rPr lang="en-US" dirty="0"/>
            </a:br>
            <a:r>
              <a:rPr lang="en-US" b="1" i="0" dirty="0">
                <a:effectLst/>
                <a:latin typeface="roboto"/>
              </a:rPr>
              <a:t>Rolling mill: machine to roll metal into sheets</a:t>
            </a:r>
            <a:endParaRPr lang="en-IN" dirty="0"/>
          </a:p>
        </p:txBody>
      </p:sp>
    </p:spTree>
    <p:extLst>
      <p:ext uri="{BB962C8B-B14F-4D97-AF65-F5344CB8AC3E}">
        <p14:creationId xmlns:p14="http://schemas.microsoft.com/office/powerpoint/2010/main" val="2376197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E0BA95-7B50-4505-8657-6A4FF2DFDF71}"/>
              </a:ext>
            </a:extLst>
          </p:cNvPr>
          <p:cNvSpPr>
            <a:spLocks noGrp="1"/>
          </p:cNvSpPr>
          <p:nvPr>
            <p:ph idx="1"/>
          </p:nvPr>
        </p:nvSpPr>
        <p:spPr>
          <a:xfrm>
            <a:off x="913795" y="304799"/>
            <a:ext cx="10353762" cy="6181725"/>
          </a:xfrm>
        </p:spPr>
        <p:txBody>
          <a:bodyPr>
            <a:normAutofit lnSpcReduction="10000"/>
          </a:bodyPr>
          <a:lstStyle/>
          <a:p>
            <a:pPr marL="0" indent="0">
              <a:buNone/>
            </a:pPr>
            <a:r>
              <a:rPr lang="en-US" b="1" i="0" dirty="0">
                <a:effectLst/>
                <a:latin typeface="roboto"/>
              </a:rPr>
              <a:t>Bellows: air bag that emits a stream of air used for blowing air into a fire.</a:t>
            </a:r>
            <a:br>
              <a:rPr lang="en-US" dirty="0"/>
            </a:br>
            <a:r>
              <a:rPr lang="en-US" b="1" i="0" dirty="0">
                <a:effectLst/>
                <a:latin typeface="roboto"/>
              </a:rPr>
              <a:t>Shoveled: move</a:t>
            </a:r>
            <a:br>
              <a:rPr lang="en-US" dirty="0"/>
            </a:br>
            <a:r>
              <a:rPr lang="en-US" b="1" i="0" dirty="0">
                <a:effectLst/>
                <a:latin typeface="roboto"/>
              </a:rPr>
              <a:t>Maw:  jaws</a:t>
            </a:r>
            <a:br>
              <a:rPr lang="en-US" dirty="0"/>
            </a:br>
            <a:r>
              <a:rPr lang="en-US" b="1" i="0" dirty="0">
                <a:effectLst/>
                <a:latin typeface="roboto"/>
              </a:rPr>
              <a:t>Clatter: bang</a:t>
            </a:r>
            <a:br>
              <a:rPr lang="en-US" dirty="0"/>
            </a:br>
            <a:r>
              <a:rPr lang="en-US" b="1" i="0" dirty="0">
                <a:effectLst/>
                <a:latin typeface="roboto"/>
              </a:rPr>
              <a:t>Whipped: beaten with a whip, here to hit something</a:t>
            </a:r>
          </a:p>
          <a:p>
            <a:pPr marL="0" indent="0">
              <a:buNone/>
            </a:pPr>
            <a:r>
              <a:rPr lang="en-US" b="1" i="0" dirty="0">
                <a:effectLst/>
                <a:latin typeface="roboto"/>
              </a:rPr>
              <a:t>Sooty panes: window panes covered in soot ( black powder produced when coal, wood </a:t>
            </a:r>
            <a:r>
              <a:rPr lang="en-US" b="1" i="0" dirty="0" err="1">
                <a:effectLst/>
                <a:latin typeface="roboto"/>
              </a:rPr>
              <a:t>etc</a:t>
            </a:r>
            <a:r>
              <a:rPr lang="en-US" b="1" i="0" dirty="0">
                <a:effectLst/>
                <a:latin typeface="roboto"/>
              </a:rPr>
              <a:t> is burned.</a:t>
            </a:r>
            <a:endParaRPr lang="en-US" b="1" dirty="0">
              <a:effectLst/>
              <a:latin typeface="roboto"/>
            </a:endParaRPr>
          </a:p>
          <a:p>
            <a:pPr marL="0" indent="0">
              <a:buNone/>
            </a:pPr>
            <a:r>
              <a:rPr lang="en-IN" b="1" i="0" dirty="0">
                <a:effectLst/>
                <a:latin typeface="roboto"/>
              </a:rPr>
              <a:t>Haughty: arrogant</a:t>
            </a:r>
            <a:endParaRPr lang="en-US" b="1" i="0" dirty="0">
              <a:effectLst/>
              <a:latin typeface="roboto"/>
            </a:endParaRPr>
          </a:p>
          <a:p>
            <a:pPr marL="0" indent="0">
              <a:buNone/>
            </a:pPr>
            <a:r>
              <a:rPr lang="fr-FR" b="1" i="0" dirty="0" err="1">
                <a:effectLst/>
                <a:latin typeface="roboto"/>
              </a:rPr>
              <a:t>Prominent</a:t>
            </a:r>
            <a:r>
              <a:rPr lang="fr-FR" b="1" i="0" dirty="0">
                <a:effectLst/>
                <a:latin typeface="roboto"/>
              </a:rPr>
              <a:t>: Important</a:t>
            </a:r>
            <a:br>
              <a:rPr lang="fr-FR" dirty="0"/>
            </a:br>
            <a:r>
              <a:rPr lang="fr-FR" b="1" i="0" dirty="0">
                <a:effectLst/>
                <a:latin typeface="roboto"/>
              </a:rPr>
              <a:t>Tramp: vagabond, </a:t>
            </a:r>
            <a:r>
              <a:rPr lang="fr-FR" b="1" i="0" dirty="0" err="1">
                <a:effectLst/>
                <a:latin typeface="roboto"/>
              </a:rPr>
              <a:t>wanderer</a:t>
            </a:r>
            <a:endParaRPr lang="en-US" b="1" dirty="0">
              <a:effectLst/>
              <a:latin typeface="roboto"/>
            </a:endParaRPr>
          </a:p>
          <a:p>
            <a:pPr marL="0" indent="0" algn="l">
              <a:buNone/>
            </a:pPr>
            <a:r>
              <a:rPr lang="en-US" b="1" i="0" dirty="0">
                <a:effectLst/>
                <a:latin typeface="roboto"/>
              </a:rPr>
              <a:t>Ragamuffin: A person in rags</a:t>
            </a:r>
          </a:p>
          <a:p>
            <a:pPr marL="0" indent="0" algn="l">
              <a:buNone/>
            </a:pPr>
            <a:r>
              <a:rPr lang="en-US" b="1" i="0" dirty="0">
                <a:effectLst/>
                <a:latin typeface="roboto"/>
              </a:rPr>
              <a:t>Deigned: do something that one considers to be beneath one's dignity</a:t>
            </a:r>
          </a:p>
          <a:p>
            <a:pPr marL="0" indent="0" algn="l">
              <a:buNone/>
            </a:pPr>
            <a:r>
              <a:rPr lang="en-US" b="1" i="0" dirty="0">
                <a:effectLst/>
                <a:latin typeface="roboto"/>
              </a:rPr>
              <a:t>Slouch hat: hat bend on one side of the head.</a:t>
            </a:r>
          </a:p>
          <a:p>
            <a:pPr marL="0" indent="0" algn="l">
              <a:buNone/>
            </a:pPr>
            <a:r>
              <a:rPr lang="en-US" b="1" i="0" dirty="0">
                <a:effectLst/>
                <a:latin typeface="roboto"/>
              </a:rPr>
              <a:t>Manor house: A large country house</a:t>
            </a:r>
            <a:endParaRPr lang="en-US" b="1" dirty="0">
              <a:effectLst/>
              <a:latin typeface="roboto"/>
            </a:endParaRPr>
          </a:p>
          <a:p>
            <a:pPr marL="0" indent="0" algn="l">
              <a:buNone/>
            </a:pPr>
            <a:r>
              <a:rPr lang="en-US" b="1" i="0" dirty="0">
                <a:effectLst/>
                <a:latin typeface="roboto"/>
              </a:rPr>
              <a:t>Inconspicuously: invisible or which is not noticeable</a:t>
            </a:r>
          </a:p>
          <a:p>
            <a:pPr algn="l"/>
            <a:endParaRPr lang="en-US" b="1" i="0" dirty="0">
              <a:effectLst/>
              <a:latin typeface="roboto"/>
            </a:endParaRPr>
          </a:p>
          <a:p>
            <a:pPr marL="0" indent="0">
              <a:buNone/>
            </a:pPr>
            <a:endParaRPr lang="en-IN" dirty="0"/>
          </a:p>
        </p:txBody>
      </p:sp>
    </p:spTree>
    <p:extLst>
      <p:ext uri="{BB962C8B-B14F-4D97-AF65-F5344CB8AC3E}">
        <p14:creationId xmlns:p14="http://schemas.microsoft.com/office/powerpoint/2010/main" val="2311568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CDD220-8819-44E3-B870-A08E01334FA9}"/>
              </a:ext>
            </a:extLst>
          </p:cNvPr>
          <p:cNvSpPr>
            <a:spLocks noGrp="1"/>
          </p:cNvSpPr>
          <p:nvPr>
            <p:ph idx="1"/>
          </p:nvPr>
        </p:nvSpPr>
        <p:spPr>
          <a:xfrm>
            <a:off x="913795" y="200025"/>
            <a:ext cx="10353762" cy="6305550"/>
          </a:xfrm>
        </p:spPr>
        <p:txBody>
          <a:bodyPr>
            <a:normAutofit lnSpcReduction="10000"/>
          </a:bodyPr>
          <a:lstStyle/>
          <a:p>
            <a:pPr marL="0" indent="0">
              <a:buNone/>
            </a:pPr>
            <a:r>
              <a:rPr lang="en-IN" b="1" i="0" dirty="0">
                <a:effectLst/>
                <a:latin typeface="roboto"/>
              </a:rPr>
              <a:t>Valet: personal attendant</a:t>
            </a:r>
          </a:p>
          <a:p>
            <a:pPr marL="0" indent="0">
              <a:buNone/>
            </a:pPr>
            <a:r>
              <a:rPr lang="en-IN" b="1" i="0" dirty="0">
                <a:effectLst/>
                <a:latin typeface="roboto"/>
              </a:rPr>
              <a:t>Forebodings: a foretelling</a:t>
            </a:r>
            <a:endParaRPr lang="en-IN" b="1" dirty="0">
              <a:effectLst/>
              <a:latin typeface="roboto"/>
            </a:endParaRPr>
          </a:p>
          <a:p>
            <a:pPr marL="0" indent="0">
              <a:buNone/>
            </a:pPr>
            <a:r>
              <a:rPr lang="en-US" b="1" i="0" dirty="0">
                <a:effectLst/>
                <a:latin typeface="roboto"/>
              </a:rPr>
              <a:t>Flesh on his bones: here it means that the seller should eat good food to gain some flesh on his body</a:t>
            </a:r>
            <a:endParaRPr lang="en-IN" b="1" i="0" dirty="0">
              <a:effectLst/>
              <a:latin typeface="roboto"/>
            </a:endParaRPr>
          </a:p>
          <a:p>
            <a:pPr marL="0" indent="0">
              <a:buNone/>
            </a:pPr>
            <a:r>
              <a:rPr lang="en-IN" b="1" i="0" dirty="0">
                <a:effectLst/>
                <a:latin typeface="roboto"/>
              </a:rPr>
              <a:t>Queer: strange</a:t>
            </a:r>
            <a:endParaRPr lang="en-IN" b="1" dirty="0">
              <a:effectLst/>
              <a:latin typeface="roboto"/>
            </a:endParaRPr>
          </a:p>
          <a:p>
            <a:pPr marL="0" indent="0">
              <a:buNone/>
            </a:pPr>
            <a:r>
              <a:rPr lang="en-US" b="1" i="0" dirty="0">
                <a:effectLst/>
                <a:latin typeface="roboto"/>
              </a:rPr>
              <a:t>Starched collar: Starch is the stuff that makes your shirt collar look crisp and fresh.</a:t>
            </a:r>
            <a:br>
              <a:rPr lang="en-US" dirty="0"/>
            </a:br>
            <a:r>
              <a:rPr lang="en-US" b="1" i="0" dirty="0">
                <a:effectLst/>
                <a:latin typeface="roboto"/>
              </a:rPr>
              <a:t>Whole shoes: Proper fitted shoes</a:t>
            </a:r>
          </a:p>
          <a:p>
            <a:pPr marL="0" indent="0">
              <a:buNone/>
            </a:pPr>
            <a:r>
              <a:rPr lang="en-IN" b="1" i="0" dirty="0">
                <a:effectLst/>
                <a:latin typeface="roboto"/>
              </a:rPr>
              <a:t>Puckered: wrinkle</a:t>
            </a:r>
            <a:br>
              <a:rPr lang="en-IN" dirty="0"/>
            </a:br>
            <a:r>
              <a:rPr lang="en-IN" b="1" i="0" dirty="0">
                <a:effectLst/>
                <a:latin typeface="roboto"/>
              </a:rPr>
              <a:t>Dissimulate: pretend</a:t>
            </a:r>
            <a:br>
              <a:rPr lang="en-IN" dirty="0"/>
            </a:br>
            <a:r>
              <a:rPr lang="en-IN" b="1" i="0" dirty="0" err="1">
                <a:effectLst/>
                <a:latin typeface="roboto"/>
              </a:rPr>
              <a:t>Splendor</a:t>
            </a:r>
            <a:r>
              <a:rPr lang="en-IN" b="1" i="0" dirty="0">
                <a:effectLst/>
                <a:latin typeface="roboto"/>
              </a:rPr>
              <a:t>: luxury</a:t>
            </a:r>
            <a:endParaRPr lang="en-US" b="1" dirty="0">
              <a:effectLst/>
              <a:latin typeface="roboto"/>
            </a:endParaRPr>
          </a:p>
          <a:p>
            <a:pPr marL="0" indent="0">
              <a:buNone/>
            </a:pPr>
            <a:r>
              <a:rPr lang="en-US" b="1" i="0" dirty="0">
                <a:effectLst/>
                <a:latin typeface="roboto"/>
              </a:rPr>
              <a:t>Sheriff: chief executive officer of crown (in England)</a:t>
            </a:r>
          </a:p>
          <a:p>
            <a:pPr marL="0" indent="0">
              <a:buNone/>
            </a:pPr>
            <a:r>
              <a:rPr lang="en-IN" b="1" i="0" dirty="0">
                <a:effectLst/>
                <a:latin typeface="roboto"/>
              </a:rPr>
              <a:t>Interceded: intervened</a:t>
            </a:r>
          </a:p>
          <a:p>
            <a:pPr marL="0" indent="0">
              <a:buNone/>
            </a:pPr>
            <a:r>
              <a:rPr lang="en-IN" b="1" i="0" dirty="0">
                <a:effectLst/>
                <a:latin typeface="roboto"/>
              </a:rPr>
              <a:t>Parson: Churchman</a:t>
            </a:r>
            <a:endParaRPr lang="en-IN" b="1" dirty="0">
              <a:effectLst/>
              <a:latin typeface="roboto"/>
            </a:endParaRPr>
          </a:p>
          <a:p>
            <a:pPr marL="0" indent="0">
              <a:buNone/>
            </a:pPr>
            <a:r>
              <a:rPr lang="en-IN" b="1" i="0" dirty="0">
                <a:effectLst/>
                <a:latin typeface="roboto"/>
              </a:rPr>
              <a:t>Dejected: sad</a:t>
            </a:r>
          </a:p>
          <a:p>
            <a:pPr marL="0" indent="0">
              <a:buNone/>
            </a:pPr>
            <a:endParaRPr lang="en-IN" dirty="0"/>
          </a:p>
        </p:txBody>
      </p:sp>
    </p:spTree>
    <p:extLst>
      <p:ext uri="{BB962C8B-B14F-4D97-AF65-F5344CB8AC3E}">
        <p14:creationId xmlns:p14="http://schemas.microsoft.com/office/powerpoint/2010/main" val="3200666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6688F-6494-4687-8479-DBC7413ADB4A}"/>
              </a:ext>
            </a:extLst>
          </p:cNvPr>
          <p:cNvSpPr>
            <a:spLocks noGrp="1"/>
          </p:cNvSpPr>
          <p:nvPr>
            <p:ph type="title"/>
          </p:nvPr>
        </p:nvSpPr>
        <p:spPr/>
        <p:txBody>
          <a:bodyPr/>
          <a:lstStyle/>
          <a:p>
            <a:r>
              <a:rPr lang="en-IN" b="1" u="sng" dirty="0"/>
              <a:t>Points to Note:</a:t>
            </a:r>
            <a:br>
              <a:rPr lang="en-IN" b="1" dirty="0"/>
            </a:br>
            <a:endParaRPr lang="en-IN" dirty="0"/>
          </a:p>
        </p:txBody>
      </p:sp>
      <p:sp>
        <p:nvSpPr>
          <p:cNvPr id="3" name="Content Placeholder 2">
            <a:extLst>
              <a:ext uri="{FF2B5EF4-FFF2-40B4-BE49-F238E27FC236}">
                <a16:creationId xmlns:a16="http://schemas.microsoft.com/office/drawing/2014/main" id="{16A07D0A-BDA6-49BB-BE6D-510C35027C68}"/>
              </a:ext>
            </a:extLst>
          </p:cNvPr>
          <p:cNvSpPr>
            <a:spLocks noGrp="1"/>
          </p:cNvSpPr>
          <p:nvPr>
            <p:ph idx="1"/>
          </p:nvPr>
        </p:nvSpPr>
        <p:spPr>
          <a:xfrm>
            <a:off x="276225" y="1209676"/>
            <a:ext cx="11725275" cy="5381624"/>
          </a:xfrm>
        </p:spPr>
        <p:txBody>
          <a:bodyPr>
            <a:normAutofit/>
          </a:bodyPr>
          <a:lstStyle/>
          <a:p>
            <a:pPr algn="just" fontAlgn="base"/>
            <a:r>
              <a:rPr lang="en-US" dirty="0">
                <a:latin typeface="Arial" panose="020B0604020202020204" pitchFamily="34" charset="0"/>
                <a:cs typeface="Arial" panose="020B0604020202020204" pitchFamily="34" charset="0"/>
              </a:rPr>
              <a:t>The peddler was a vagabond who sold rattraps with a little thievery on the side to make both ends meet. Had no worldly possession to call his own, not even a name</a:t>
            </a:r>
          </a:p>
          <a:p>
            <a:pPr algn="just" fontAlgn="base"/>
            <a:r>
              <a:rPr lang="en-US" dirty="0">
                <a:latin typeface="Arial" panose="020B0604020202020204" pitchFamily="34" charset="0"/>
                <a:cs typeface="Arial" panose="020B0604020202020204" pitchFamily="34" charset="0"/>
              </a:rPr>
              <a:t>It amused him to think of the world as a rattrap.</a:t>
            </a:r>
          </a:p>
          <a:p>
            <a:pPr algn="just" fontAlgn="base"/>
            <a:r>
              <a:rPr lang="en-US" dirty="0">
                <a:latin typeface="Arial" panose="020B0604020202020204" pitchFamily="34" charset="0"/>
                <a:cs typeface="Arial" panose="020B0604020202020204" pitchFamily="34" charset="0"/>
              </a:rPr>
              <a:t>Takes shelter at a crofter’s cottage. The crofter welcomed him, gave him diner, shared his pipe, played </a:t>
            </a:r>
            <a:r>
              <a:rPr lang="en-US" dirty="0" err="1">
                <a:latin typeface="Arial" panose="020B0604020202020204" pitchFamily="34" charset="0"/>
                <a:cs typeface="Arial" panose="020B0604020202020204" pitchFamily="34" charset="0"/>
              </a:rPr>
              <a:t>ramjolis</a:t>
            </a:r>
            <a:r>
              <a:rPr lang="en-US" dirty="0">
                <a:latin typeface="Arial" panose="020B0604020202020204" pitchFamily="34" charset="0"/>
                <a:cs typeface="Arial" panose="020B0604020202020204" pitchFamily="34" charset="0"/>
              </a:rPr>
              <a:t> with him also confided in him about his income and showed him where he put it.</a:t>
            </a:r>
          </a:p>
          <a:p>
            <a:pPr algn="just" fontAlgn="base"/>
            <a:r>
              <a:rPr lang="en-US" dirty="0">
                <a:latin typeface="Arial" panose="020B0604020202020204" pitchFamily="34" charset="0"/>
                <a:cs typeface="Arial" panose="020B0604020202020204" pitchFamily="34" charset="0"/>
              </a:rPr>
              <a:t>Next morning, the Peddler steals the money and takes the back roads to keep away from people and gets lost in the jungle at night. While he wanders in the forest he realizes that he has also got caught in the rattrap and that the money was the bait.</a:t>
            </a:r>
          </a:p>
          <a:p>
            <a:pPr algn="just" fontAlgn="base"/>
            <a:r>
              <a:rPr lang="en-US" dirty="0">
                <a:latin typeface="Arial" panose="020B0604020202020204" pitchFamily="34" charset="0"/>
                <a:cs typeface="Arial" panose="020B0604020202020204" pitchFamily="34" charset="0"/>
              </a:rPr>
              <a:t>Finally reaches </a:t>
            </a:r>
            <a:r>
              <a:rPr lang="en-US" dirty="0" err="1">
                <a:latin typeface="Arial" panose="020B0604020202020204" pitchFamily="34" charset="0"/>
                <a:cs typeface="Arial" panose="020B0604020202020204" pitchFamily="34" charset="0"/>
              </a:rPr>
              <a:t>Ramsjo</a:t>
            </a:r>
            <a:r>
              <a:rPr lang="en-US" dirty="0">
                <a:latin typeface="Arial" panose="020B0604020202020204" pitchFamily="34" charset="0"/>
                <a:cs typeface="Arial" panose="020B0604020202020204" pitchFamily="34" charset="0"/>
              </a:rPr>
              <a:t> ironworks, where he takes shelter for the night. The blacksmith and his assistant ignore him but the master mistakes him to be an old acquaintance and invites him home. Though the Peddler does not correct the ironmaster, hoping to get some money out of him, he declines his invitation.</a:t>
            </a:r>
          </a:p>
          <a:p>
            <a:pPr algn="just"/>
            <a:endParaRPr lang="en-IN" dirty="0">
              <a:latin typeface="Arial" panose="020B0604020202020204" pitchFamily="34" charset="0"/>
              <a:cs typeface="Arial" panose="020B0604020202020204" pitchFamily="34" charset="0"/>
            </a:endParaRPr>
          </a:p>
        </p:txBody>
      </p:sp>
      <mc:AlternateContent xmlns:mc="http://schemas.openxmlformats.org/markup-compatibility/2006">
        <mc:Choice xmlns:p14="http://schemas.microsoft.com/office/powerpoint/2010/main" Requires="p14">
          <p:contentPart p14:bwMode="auto" r:id="rId2">
            <p14:nvContentPartPr>
              <p14:cNvPr id="1026" name="Ink 2"/>
              <p14:cNvContentPartPr>
                <a14:cpLocks xmlns:a14="http://schemas.microsoft.com/office/drawing/2010/main" noRot="1" noChangeAspect="1" noEditPoints="1" noChangeArrowheads="1" noChangeShapeType="1"/>
              </p14:cNvContentPartPr>
              <p14:nvPr/>
            </p14:nvContentPartPr>
            <p14:xfrm>
              <a:off x="2546350" y="4127500"/>
              <a:ext cx="2279650" cy="431800"/>
            </p14:xfrm>
          </p:contentPart>
        </mc:Choice>
        <mc:Fallback>
          <p:pic>
            <p:nvPicPr>
              <p:cNvPr id="1026" name="Ink 2"/>
              <p:cNvPicPr>
                <a:picLocks noRot="1" noChangeAspect="1" noEditPoints="1" noChangeArrowheads="1" noChangeShapeType="1"/>
              </p:cNvPicPr>
              <p:nvPr/>
            </p:nvPicPr>
            <p:blipFill>
              <a:blip r:embed="rId3"/>
              <a:stretch>
                <a:fillRect/>
              </a:stretch>
            </p:blipFill>
            <p:spPr>
              <a:xfrm>
                <a:off x="2530507" y="4064327"/>
                <a:ext cx="2310977" cy="558145"/>
              </a:xfrm>
              <a:prstGeom prst="rect">
                <a:avLst/>
              </a:prstGeom>
            </p:spPr>
          </p:pic>
        </mc:Fallback>
      </mc:AlternateContent>
    </p:spTree>
    <p:extLst>
      <p:ext uri="{BB962C8B-B14F-4D97-AF65-F5344CB8AC3E}">
        <p14:creationId xmlns:p14="http://schemas.microsoft.com/office/powerpoint/2010/main" val="1143771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128</TotalTime>
  <Words>1633</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Bookman Old Style</vt:lpstr>
      <vt:lpstr>roboto</vt:lpstr>
      <vt:lpstr>Rockwell</vt:lpstr>
      <vt:lpstr>Damask</vt:lpstr>
      <vt:lpstr>The Rattrap</vt:lpstr>
      <vt:lpstr>Author</vt:lpstr>
      <vt:lpstr>Theme </vt:lpstr>
      <vt:lpstr>PowerPoint Presentation</vt:lpstr>
      <vt:lpstr>Vocabulary</vt:lpstr>
      <vt:lpstr>PowerPoint Presentation</vt:lpstr>
      <vt:lpstr>PowerPoint Presentation</vt:lpstr>
      <vt:lpstr>PowerPoint Presentation</vt:lpstr>
      <vt:lpstr>Points to Note: </vt:lpstr>
      <vt:lpstr>PowerPoint Presentation</vt:lpstr>
      <vt:lpstr>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Rattrap</dc:title>
  <dc:creator>SK biswal</dc:creator>
  <cp:lastModifiedBy>SK biswal</cp:lastModifiedBy>
  <cp:revision>11</cp:revision>
  <dcterms:created xsi:type="dcterms:W3CDTF">2020-07-10T06:17:29Z</dcterms:created>
  <dcterms:modified xsi:type="dcterms:W3CDTF">2020-08-08T13:16:25Z</dcterms:modified>
</cp:coreProperties>
</file>